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4"/>
  </p:sldMasterIdLst>
  <p:notesMasterIdLst>
    <p:notesMasterId r:id="rId19"/>
  </p:notesMasterIdLst>
  <p:sldIdLst>
    <p:sldId id="256" r:id="rId5"/>
    <p:sldId id="364" r:id="rId6"/>
    <p:sldId id="365" r:id="rId7"/>
    <p:sldId id="366" r:id="rId8"/>
    <p:sldId id="368" r:id="rId9"/>
    <p:sldId id="367" r:id="rId10"/>
    <p:sldId id="363" r:id="rId11"/>
    <p:sldId id="354" r:id="rId12"/>
    <p:sldId id="355" r:id="rId13"/>
    <p:sldId id="356" r:id="rId14"/>
    <p:sldId id="361" r:id="rId15"/>
    <p:sldId id="359" r:id="rId16"/>
    <p:sldId id="362" r:id="rId17"/>
    <p:sldId id="352" r:id="rId18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20"/>
      <p:bold r:id="rId21"/>
      <p:italic r:id="rId22"/>
      <p:boldItalic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63" roundtripDataSignature="AMtx7mj+wwwfhChMR0+BHQsQDwy72W+93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E8D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6D9F083-3302-29EC-83AE-1E2AC2CDCF33}" v="1" dt="2022-06-03T02:13:40.247"/>
    <p1510:client id="{7491D345-43FD-48D1-6B5A-691E18B2C45D}" v="7" dt="2022-02-02T16:17:07.531"/>
  </p1510:revLst>
</p1510:revInfo>
</file>

<file path=ppt/tableStyles.xml><?xml version="1.0" encoding="utf-8"?>
<a:tblStyleLst xmlns:a="http://schemas.openxmlformats.org/drawingml/2006/main" def="{43B1C800-3D57-4500-AFEB-24871629F80E}">
  <a:tblStyle styleId="{43B1C800-3D57-4500-AFEB-24871629F80E}" styleName="Table_0">
    <a:wholeTbl>
      <a:tcTxStyle b="off" i="off">
        <a:font>
          <a:latin typeface="Times New Roman"/>
          <a:ea typeface="Times New Roman"/>
          <a:cs typeface="Times New Roman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BF5"/>
          </a:solidFill>
        </a:fill>
      </a:tcStyle>
    </a:wholeTbl>
    <a:band1H>
      <a:tcTxStyle/>
      <a:tcStyle>
        <a:tcBdr/>
        <a:fill>
          <a:solidFill>
            <a:srgbClr val="CDD4E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DD4E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Times New Roman"/>
          <a:ea typeface="Times New Roman"/>
          <a:cs typeface="Times New Roman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Times New Roman"/>
          <a:ea typeface="Times New Roman"/>
          <a:cs typeface="Times New Roman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Times New Roman"/>
          <a:ea typeface="Times New Roman"/>
          <a:cs typeface="Times New Roman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Times New Roman"/>
          <a:ea typeface="Times New Roman"/>
          <a:cs typeface="Times New Roman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8" d="100"/>
          <a:sy n="88" d="100"/>
        </p:scale>
        <p:origin x="1306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font" Target="fonts/font2.fntdata"/><Relationship Id="rId63" Type="http://customschemas.google.com/relationships/presentationmetadata" Target="metadata"/><Relationship Id="rId68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6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font" Target="fonts/font1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66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4.fntdata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65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3.fntdata"/><Relationship Id="rId64" Type="http://schemas.openxmlformats.org/officeDocument/2006/relationships/presProps" Target="presProps.xml"/><Relationship Id="rId69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YAMUKONDIWA Ramson Munyaradzi" userId="S::munyaradzi.nyamukondiwa-ramson769@mail.kyutech.jp::cc4cf160-0e39-46c0-bd58-f801fb495c8f" providerId="AD" clId="Web-{06D9F083-3302-29EC-83AE-1E2AC2CDCF33}"/>
    <pc:docChg chg="delSld">
      <pc:chgData name="NYAMUKONDIWA Ramson Munyaradzi" userId="S::munyaradzi.nyamukondiwa-ramson769@mail.kyutech.jp::cc4cf160-0e39-46c0-bd58-f801fb495c8f" providerId="AD" clId="Web-{06D9F083-3302-29EC-83AE-1E2AC2CDCF33}" dt="2022-06-03T02:13:40.247" v="0"/>
      <pc:docMkLst>
        <pc:docMk/>
      </pc:docMkLst>
      <pc:sldChg chg="del">
        <pc:chgData name="NYAMUKONDIWA Ramson Munyaradzi" userId="S::munyaradzi.nyamukondiwa-ramson769@mail.kyutech.jp::cc4cf160-0e39-46c0-bd58-f801fb495c8f" providerId="AD" clId="Web-{06D9F083-3302-29EC-83AE-1E2AC2CDCF33}" dt="2022-06-03T02:13:40.247" v="0"/>
        <pc:sldMkLst>
          <pc:docMk/>
          <pc:sldMk cId="1576948734" sldId="369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40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9" name="Google Shape;689;p4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330271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jpg"/><Relationship Id="rId4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2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43000" y="0"/>
            <a:ext cx="6858000" cy="6858000"/>
          </a:xfrm>
          <a:prstGeom prst="rect">
            <a:avLst/>
          </a:prstGeom>
          <a:blipFill rotWithShape="1">
            <a:blip r:embed="rId3">
              <a:alphaModFix amt="0"/>
            </a:blip>
            <a:tile tx="0" ty="0" sx="100000" sy="100000" flip="none" algn="tl"/>
          </a:blipFill>
          <a:ln>
            <a:noFill/>
          </a:ln>
        </p:spPr>
      </p:pic>
      <p:sp>
        <p:nvSpPr>
          <p:cNvPr id="19" name="Google Shape;19;p2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lt1">
              <a:alpha val="92941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" name="Google Shape;20;p29"/>
          <p:cNvSpPr txBox="1">
            <a:spLocks noGrp="1"/>
          </p:cNvSpPr>
          <p:nvPr>
            <p:ph type="ctrTitle"/>
          </p:nvPr>
        </p:nvSpPr>
        <p:spPr>
          <a:xfrm>
            <a:off x="685800" y="2174199"/>
            <a:ext cx="7772400" cy="878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  <a:defRPr sz="4400" b="1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29"/>
          <p:cNvSpPr txBox="1">
            <a:spLocks noGrp="1"/>
          </p:cNvSpPr>
          <p:nvPr>
            <p:ph type="subTitle" idx="1"/>
          </p:nvPr>
        </p:nvSpPr>
        <p:spPr>
          <a:xfrm>
            <a:off x="1143000" y="3345976"/>
            <a:ext cx="6858000" cy="1439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2" name="Google Shape;22;p29"/>
          <p:cNvSpPr txBox="1">
            <a:spLocks noGrp="1"/>
          </p:cNvSpPr>
          <p:nvPr>
            <p:ph type="dt" idx="10"/>
          </p:nvPr>
        </p:nvSpPr>
        <p:spPr>
          <a:xfrm>
            <a:off x="628650" y="6412995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29"/>
          <p:cNvSpPr txBox="1">
            <a:spLocks noGrp="1"/>
          </p:cNvSpPr>
          <p:nvPr>
            <p:ph type="ftr" idx="11"/>
          </p:nvPr>
        </p:nvSpPr>
        <p:spPr>
          <a:xfrm>
            <a:off x="3028950" y="6412995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29"/>
          <p:cNvSpPr txBox="1">
            <a:spLocks noGrp="1"/>
          </p:cNvSpPr>
          <p:nvPr>
            <p:ph type="sldNum" idx="12"/>
          </p:nvPr>
        </p:nvSpPr>
        <p:spPr>
          <a:xfrm>
            <a:off x="6457950" y="6412995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5" name="Google Shape;25;p29" descr="Kyutech | 九州工業大学"/>
          <p:cNvPicPr preferRelativeResize="0"/>
          <p:nvPr/>
        </p:nvPicPr>
        <p:blipFill rotWithShape="1">
          <a:blip r:embed="rId4">
            <a:alphaModFix/>
          </a:blip>
          <a:srcRect r="78772"/>
          <a:stretch/>
        </p:blipFill>
        <p:spPr>
          <a:xfrm>
            <a:off x="0" y="79880"/>
            <a:ext cx="679411" cy="7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26;p29" descr="laseine_logo_final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091149" y="7100"/>
            <a:ext cx="1052851" cy="72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2AE55-9DD6-4513-B4CE-9FEE2EEA8630}" type="datetimeFigureOut">
              <a:rPr lang="en-US" smtClean="0"/>
              <a:t>6/2/2022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AFA9D7-987E-422E-818F-F2F0AAC554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5614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0"/>
          <p:cNvSpPr txBox="1">
            <a:spLocks noGrp="1"/>
          </p:cNvSpPr>
          <p:nvPr>
            <p:ph type="body" idx="1"/>
          </p:nvPr>
        </p:nvSpPr>
        <p:spPr>
          <a:xfrm>
            <a:off x="242824" y="1100518"/>
            <a:ext cx="8581134" cy="4847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" name="Google Shape;29;p30"/>
          <p:cNvSpPr txBox="1">
            <a:spLocks noGrp="1"/>
          </p:cNvSpPr>
          <p:nvPr>
            <p:ph type="title"/>
          </p:nvPr>
        </p:nvSpPr>
        <p:spPr>
          <a:xfrm>
            <a:off x="242824" y="0"/>
            <a:ext cx="8581134" cy="8288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Times New Roman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30"/>
          <p:cNvSpPr txBox="1">
            <a:spLocks noGrp="1"/>
          </p:cNvSpPr>
          <p:nvPr>
            <p:ph type="dt" idx="10"/>
          </p:nvPr>
        </p:nvSpPr>
        <p:spPr>
          <a:xfrm>
            <a:off x="628650" y="6412995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30"/>
          <p:cNvSpPr txBox="1">
            <a:spLocks noGrp="1"/>
          </p:cNvSpPr>
          <p:nvPr>
            <p:ph type="ftr" idx="11"/>
          </p:nvPr>
        </p:nvSpPr>
        <p:spPr>
          <a:xfrm>
            <a:off x="3028950" y="6412995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30"/>
          <p:cNvSpPr txBox="1">
            <a:spLocks noGrp="1"/>
          </p:cNvSpPr>
          <p:nvPr>
            <p:ph type="sldNum" idx="12"/>
          </p:nvPr>
        </p:nvSpPr>
        <p:spPr>
          <a:xfrm>
            <a:off x="6457950" y="6412995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32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32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32"/>
          <p:cNvSpPr txBox="1">
            <a:spLocks noGrp="1"/>
          </p:cNvSpPr>
          <p:nvPr>
            <p:ph type="body" idx="2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3" name="Google Shape;43;p32"/>
          <p:cNvSpPr txBox="1">
            <a:spLocks noGrp="1"/>
          </p:cNvSpPr>
          <p:nvPr>
            <p:ph type="dt" idx="10"/>
          </p:nvPr>
        </p:nvSpPr>
        <p:spPr>
          <a:xfrm>
            <a:off x="628650" y="6412995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32"/>
          <p:cNvSpPr txBox="1">
            <a:spLocks noGrp="1"/>
          </p:cNvSpPr>
          <p:nvPr>
            <p:ph type="ftr" idx="11"/>
          </p:nvPr>
        </p:nvSpPr>
        <p:spPr>
          <a:xfrm>
            <a:off x="3028950" y="6412995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32"/>
          <p:cNvSpPr txBox="1">
            <a:spLocks noGrp="1"/>
          </p:cNvSpPr>
          <p:nvPr>
            <p:ph type="sldNum" idx="12"/>
          </p:nvPr>
        </p:nvSpPr>
        <p:spPr>
          <a:xfrm>
            <a:off x="6457950" y="6412995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33"/>
          <p:cNvSpPr txBox="1"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33"/>
          <p:cNvSpPr txBox="1"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9" name="Google Shape;49;p33"/>
          <p:cNvSpPr txBox="1">
            <a:spLocks noGrp="1"/>
          </p:cNvSpPr>
          <p:nvPr>
            <p:ph type="body" idx="2"/>
          </p:nvPr>
        </p:nvSpPr>
        <p:spPr>
          <a:xfrm>
            <a:off x="629842" y="2505075"/>
            <a:ext cx="3868340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33"/>
          <p:cNvSpPr txBox="1">
            <a:spLocks noGrp="1"/>
          </p:cNvSpPr>
          <p:nvPr>
            <p:ph type="body" idx="3"/>
          </p:nvPr>
        </p:nvSpPr>
        <p:spPr>
          <a:xfrm>
            <a:off x="4629150" y="1681163"/>
            <a:ext cx="3887391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1" name="Google Shape;51;p33"/>
          <p:cNvSpPr txBox="1">
            <a:spLocks noGrp="1"/>
          </p:cNvSpPr>
          <p:nvPr>
            <p:ph type="body" idx="4"/>
          </p:nvPr>
        </p:nvSpPr>
        <p:spPr>
          <a:xfrm>
            <a:off x="4629150" y="2505075"/>
            <a:ext cx="3887391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2" name="Google Shape;52;p33"/>
          <p:cNvSpPr txBox="1">
            <a:spLocks noGrp="1"/>
          </p:cNvSpPr>
          <p:nvPr>
            <p:ph type="dt" idx="10"/>
          </p:nvPr>
        </p:nvSpPr>
        <p:spPr>
          <a:xfrm>
            <a:off x="628650" y="6412995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33"/>
          <p:cNvSpPr txBox="1">
            <a:spLocks noGrp="1"/>
          </p:cNvSpPr>
          <p:nvPr>
            <p:ph type="ftr" idx="11"/>
          </p:nvPr>
        </p:nvSpPr>
        <p:spPr>
          <a:xfrm>
            <a:off x="3028950" y="6412995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33"/>
          <p:cNvSpPr txBox="1">
            <a:spLocks noGrp="1"/>
          </p:cNvSpPr>
          <p:nvPr>
            <p:ph type="sldNum" idx="12"/>
          </p:nvPr>
        </p:nvSpPr>
        <p:spPr>
          <a:xfrm>
            <a:off x="6457950" y="6412995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35"/>
          <p:cNvSpPr txBox="1">
            <a:spLocks noGrp="1"/>
          </p:cNvSpPr>
          <p:nvPr>
            <p:ph type="dt" idx="10"/>
          </p:nvPr>
        </p:nvSpPr>
        <p:spPr>
          <a:xfrm>
            <a:off x="628650" y="6412995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35"/>
          <p:cNvSpPr txBox="1">
            <a:spLocks noGrp="1"/>
          </p:cNvSpPr>
          <p:nvPr>
            <p:ph type="ftr" idx="11"/>
          </p:nvPr>
        </p:nvSpPr>
        <p:spPr>
          <a:xfrm>
            <a:off x="3028950" y="6412995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35"/>
          <p:cNvSpPr txBox="1">
            <a:spLocks noGrp="1"/>
          </p:cNvSpPr>
          <p:nvPr>
            <p:ph type="sldNum" idx="12"/>
          </p:nvPr>
        </p:nvSpPr>
        <p:spPr>
          <a:xfrm>
            <a:off x="6457950" y="6412995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6"/>
          <p:cNvSpPr txBox="1"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36"/>
          <p:cNvSpPr txBox="1">
            <a:spLocks noGrp="1"/>
          </p:cNvSpPr>
          <p:nvPr>
            <p:ph type="body" idx="1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7" name="Google Shape;67;p36"/>
          <p:cNvSpPr txBox="1">
            <a:spLocks noGrp="1"/>
          </p:cNvSpPr>
          <p:nvPr>
            <p:ph type="body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8" name="Google Shape;68;p36"/>
          <p:cNvSpPr txBox="1">
            <a:spLocks noGrp="1"/>
          </p:cNvSpPr>
          <p:nvPr>
            <p:ph type="dt" idx="10"/>
          </p:nvPr>
        </p:nvSpPr>
        <p:spPr>
          <a:xfrm>
            <a:off x="628650" y="6412995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36"/>
          <p:cNvSpPr txBox="1">
            <a:spLocks noGrp="1"/>
          </p:cNvSpPr>
          <p:nvPr>
            <p:ph type="ftr" idx="11"/>
          </p:nvPr>
        </p:nvSpPr>
        <p:spPr>
          <a:xfrm>
            <a:off x="3028950" y="6412995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36"/>
          <p:cNvSpPr txBox="1">
            <a:spLocks noGrp="1"/>
          </p:cNvSpPr>
          <p:nvPr>
            <p:ph type="sldNum" idx="12"/>
          </p:nvPr>
        </p:nvSpPr>
        <p:spPr>
          <a:xfrm>
            <a:off x="6457950" y="6412995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37"/>
          <p:cNvSpPr txBox="1"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37"/>
          <p:cNvSpPr>
            <a:spLocks noGrp="1"/>
          </p:cNvSpPr>
          <p:nvPr>
            <p:ph type="pic" idx="2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74" name="Google Shape;74;p37"/>
          <p:cNvSpPr txBox="1">
            <a:spLocks noGrp="1"/>
          </p:cNvSpPr>
          <p:nvPr>
            <p:ph type="body" idx="1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5" name="Google Shape;75;p37"/>
          <p:cNvSpPr txBox="1">
            <a:spLocks noGrp="1"/>
          </p:cNvSpPr>
          <p:nvPr>
            <p:ph type="dt" idx="10"/>
          </p:nvPr>
        </p:nvSpPr>
        <p:spPr>
          <a:xfrm>
            <a:off x="628650" y="6412995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37"/>
          <p:cNvSpPr txBox="1">
            <a:spLocks noGrp="1"/>
          </p:cNvSpPr>
          <p:nvPr>
            <p:ph type="ftr" idx="11"/>
          </p:nvPr>
        </p:nvSpPr>
        <p:spPr>
          <a:xfrm>
            <a:off x="3028950" y="6412995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37"/>
          <p:cNvSpPr txBox="1">
            <a:spLocks noGrp="1"/>
          </p:cNvSpPr>
          <p:nvPr>
            <p:ph type="sldNum" idx="12"/>
          </p:nvPr>
        </p:nvSpPr>
        <p:spPr>
          <a:xfrm>
            <a:off x="6457950" y="6412995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8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38"/>
          <p:cNvSpPr txBox="1">
            <a:spLocks noGrp="1"/>
          </p:cNvSpPr>
          <p:nvPr>
            <p:ph type="body" idx="1"/>
          </p:nvPr>
        </p:nvSpPr>
        <p:spPr>
          <a:xfrm rot="5400000">
            <a:off x="2396331" y="57944"/>
            <a:ext cx="4351338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38"/>
          <p:cNvSpPr txBox="1">
            <a:spLocks noGrp="1"/>
          </p:cNvSpPr>
          <p:nvPr>
            <p:ph type="dt" idx="10"/>
          </p:nvPr>
        </p:nvSpPr>
        <p:spPr>
          <a:xfrm>
            <a:off x="628650" y="6412995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38"/>
          <p:cNvSpPr txBox="1">
            <a:spLocks noGrp="1"/>
          </p:cNvSpPr>
          <p:nvPr>
            <p:ph type="ftr" idx="11"/>
          </p:nvPr>
        </p:nvSpPr>
        <p:spPr>
          <a:xfrm>
            <a:off x="3028950" y="6412995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38"/>
          <p:cNvSpPr txBox="1">
            <a:spLocks noGrp="1"/>
          </p:cNvSpPr>
          <p:nvPr>
            <p:ph type="sldNum" idx="12"/>
          </p:nvPr>
        </p:nvSpPr>
        <p:spPr>
          <a:xfrm>
            <a:off x="6457950" y="6412995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39"/>
          <p:cNvSpPr txBox="1">
            <a:spLocks noGrp="1"/>
          </p:cNvSpPr>
          <p:nvPr>
            <p:ph type="title"/>
          </p:nvPr>
        </p:nvSpPr>
        <p:spPr>
          <a:xfrm rot="5400000">
            <a:off x="4623593" y="2285206"/>
            <a:ext cx="5811838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39"/>
          <p:cNvSpPr txBox="1">
            <a:spLocks noGrp="1"/>
          </p:cNvSpPr>
          <p:nvPr>
            <p:ph type="body" idx="1"/>
          </p:nvPr>
        </p:nvSpPr>
        <p:spPr>
          <a:xfrm rot="5400000">
            <a:off x="623093" y="370681"/>
            <a:ext cx="5811838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7" name="Google Shape;87;p39"/>
          <p:cNvSpPr txBox="1">
            <a:spLocks noGrp="1"/>
          </p:cNvSpPr>
          <p:nvPr>
            <p:ph type="dt" idx="10"/>
          </p:nvPr>
        </p:nvSpPr>
        <p:spPr>
          <a:xfrm>
            <a:off x="628650" y="6412995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39"/>
          <p:cNvSpPr txBox="1">
            <a:spLocks noGrp="1"/>
          </p:cNvSpPr>
          <p:nvPr>
            <p:ph type="ftr" idx="11"/>
          </p:nvPr>
        </p:nvSpPr>
        <p:spPr>
          <a:xfrm>
            <a:off x="3028950" y="6412995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39"/>
          <p:cNvSpPr txBox="1">
            <a:spLocks noGrp="1"/>
          </p:cNvSpPr>
          <p:nvPr>
            <p:ph type="sldNum" idx="12"/>
          </p:nvPr>
        </p:nvSpPr>
        <p:spPr>
          <a:xfrm>
            <a:off x="6457950" y="6412995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8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  <a:defRPr sz="4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8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12" name="Google Shape;12;p28"/>
          <p:cNvSpPr txBox="1">
            <a:spLocks noGrp="1"/>
          </p:cNvSpPr>
          <p:nvPr>
            <p:ph type="dt" idx="10"/>
          </p:nvPr>
        </p:nvSpPr>
        <p:spPr>
          <a:xfrm>
            <a:off x="628650" y="6412995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13" name="Google Shape;13;p28"/>
          <p:cNvSpPr txBox="1">
            <a:spLocks noGrp="1"/>
          </p:cNvSpPr>
          <p:nvPr>
            <p:ph type="ftr" idx="11"/>
          </p:nvPr>
        </p:nvSpPr>
        <p:spPr>
          <a:xfrm>
            <a:off x="3028950" y="6412995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14" name="Google Shape;14;p28"/>
          <p:cNvSpPr txBox="1">
            <a:spLocks noGrp="1"/>
          </p:cNvSpPr>
          <p:nvPr>
            <p:ph type="sldNum" idx="12"/>
          </p:nvPr>
        </p:nvSpPr>
        <p:spPr>
          <a:xfrm>
            <a:off x="6457950" y="6412995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400" b="1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 rtl="0">
              <a:spcBef>
                <a:spcPts val="0"/>
              </a:spcBef>
              <a:buNone/>
              <a:defRPr sz="1400" b="1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 rtl="0">
              <a:spcBef>
                <a:spcPts val="0"/>
              </a:spcBef>
              <a:buNone/>
              <a:defRPr sz="1400" b="1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 rtl="0">
              <a:spcBef>
                <a:spcPts val="0"/>
              </a:spcBef>
              <a:buNone/>
              <a:defRPr sz="1400" b="1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 rtl="0">
              <a:spcBef>
                <a:spcPts val="0"/>
              </a:spcBef>
              <a:buNone/>
              <a:defRPr sz="1400" b="1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 rtl="0">
              <a:spcBef>
                <a:spcPts val="0"/>
              </a:spcBef>
              <a:buNone/>
              <a:defRPr sz="1400" b="1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 rtl="0">
              <a:spcBef>
                <a:spcPts val="0"/>
              </a:spcBef>
              <a:buNone/>
              <a:defRPr sz="1400" b="1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 rtl="0">
              <a:spcBef>
                <a:spcPts val="0"/>
              </a:spcBef>
              <a:buNone/>
              <a:defRPr sz="1400" b="1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 rtl="0">
              <a:spcBef>
                <a:spcPts val="0"/>
              </a:spcBef>
              <a:buNone/>
              <a:defRPr sz="1400" b="1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5" name="Google Shape;15;p28" descr="Kyutech | 九州工業大学"/>
          <p:cNvPicPr preferRelativeResize="0"/>
          <p:nvPr/>
        </p:nvPicPr>
        <p:blipFill rotWithShape="1">
          <a:blip r:embed="rId12">
            <a:alphaModFix/>
          </a:blip>
          <a:srcRect r="78772"/>
          <a:stretch/>
        </p:blipFill>
        <p:spPr>
          <a:xfrm>
            <a:off x="0" y="9398"/>
            <a:ext cx="679411" cy="7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28" descr="laseine_logo_final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8091149" y="9398"/>
            <a:ext cx="1052851" cy="72000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14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"/>
          <p:cNvSpPr txBox="1">
            <a:spLocks noGrp="1"/>
          </p:cNvSpPr>
          <p:nvPr>
            <p:ph type="ctrTitle"/>
          </p:nvPr>
        </p:nvSpPr>
        <p:spPr>
          <a:xfrm>
            <a:off x="804672" y="411504"/>
            <a:ext cx="7772400" cy="878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BIRDS-5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5" name="Google Shape;95;p1"/>
          <p:cNvSpPr txBox="1">
            <a:spLocks noGrp="1"/>
          </p:cNvSpPr>
          <p:nvPr>
            <p:ph type="subTitle" idx="1"/>
          </p:nvPr>
        </p:nvSpPr>
        <p:spPr>
          <a:xfrm>
            <a:off x="687991" y="1806958"/>
            <a:ext cx="7711660" cy="2689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</a:pPr>
            <a:r>
              <a:rPr lang="en-US" sz="3600" b="1" dirty="0">
                <a:sym typeface="Times New Roman"/>
              </a:rPr>
              <a:t>Weekly Update for Communication Subsystem</a:t>
            </a:r>
          </a:p>
          <a:p>
            <a:pPr marL="0" lvl="0" indent="0">
              <a:spcBef>
                <a:spcPts val="0"/>
              </a:spcBef>
            </a:pPr>
            <a:endParaRPr lang="en-US" sz="3600" b="1" dirty="0"/>
          </a:p>
          <a:p>
            <a:pPr marL="0" lvl="0" indent="0">
              <a:spcBef>
                <a:spcPts val="0"/>
              </a:spcBef>
            </a:pPr>
            <a:r>
              <a:rPr lang="en-US" sz="3600" b="1" dirty="0"/>
              <a:t>Long Range Test Update</a:t>
            </a:r>
          </a:p>
          <a:p>
            <a:pPr marL="0" lvl="0" indent="0">
              <a:spcBef>
                <a:spcPts val="0"/>
              </a:spcBef>
            </a:pPr>
            <a:endParaRPr lang="en-US" sz="3600" b="1" dirty="0"/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3600" b="1" dirty="0"/>
              <a:t>03</a:t>
            </a:r>
            <a:r>
              <a:rPr lang="en-US" sz="3600" b="1" dirty="0">
                <a:sym typeface="Times New Roman"/>
              </a:rPr>
              <a:t>-February-2022</a:t>
            </a:r>
            <a:endParaRPr sz="3600" b="1" dirty="0">
              <a:sym typeface="Times New Roman"/>
            </a:endParaRPr>
          </a:p>
        </p:txBody>
      </p:sp>
      <p:sp>
        <p:nvSpPr>
          <p:cNvPr id="96" name="Google Shape;96;p1"/>
          <p:cNvSpPr/>
          <p:nvPr/>
        </p:nvSpPr>
        <p:spPr>
          <a:xfrm>
            <a:off x="104502" y="5742823"/>
            <a:ext cx="4979562" cy="991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531495" marR="30480" lvl="0" indent="-49402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Ramson Nyamukondiwa</a:t>
            </a:r>
            <a:endParaRPr sz="2400" b="1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531495" marR="30480" lvl="0" indent="-494029" algn="l" rtl="0">
              <a:lnSpc>
                <a:spcPct val="12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en-US" sz="2400" b="1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Edgar </a:t>
            </a:r>
            <a:r>
              <a:rPr lang="en-US" sz="2400" b="1" i="0" u="none" strike="noStrike" cap="none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Mujuni</a:t>
            </a:r>
            <a:endParaRPr sz="2400" b="1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06347" y="122830"/>
            <a:ext cx="8581134" cy="828897"/>
          </a:xfrm>
        </p:spPr>
        <p:txBody>
          <a:bodyPr/>
          <a:lstStyle/>
          <a:p>
            <a:r>
              <a:rPr lang="en-US" dirty="0"/>
              <a:t>Comparison of </a:t>
            </a:r>
            <a:r>
              <a:rPr lang="en-US" dirty="0" err="1"/>
              <a:t>UHFSensitivity</a:t>
            </a:r>
            <a:r>
              <a:rPr lang="en-US" dirty="0"/>
              <a:t> Testing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10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3672944"/>
              </p:ext>
            </p:extLst>
          </p:nvPr>
        </p:nvGraphicFramePr>
        <p:xfrm>
          <a:off x="415578" y="1669955"/>
          <a:ext cx="8728422" cy="2957079"/>
        </p:xfrm>
        <a:graphic>
          <a:graphicData uri="http://schemas.openxmlformats.org/drawingml/2006/table">
            <a:tbl>
              <a:tblPr firstRow="1" bandRow="1">
                <a:tableStyleId>{284E427A-3D55-4303-BF80-6455036E1DE7}</a:tableStyleId>
              </a:tblPr>
              <a:tblGrid>
                <a:gridCol w="2909474">
                  <a:extLst>
                    <a:ext uri="{9D8B030D-6E8A-4147-A177-3AD203B41FA5}">
                      <a16:colId xmlns:a16="http://schemas.microsoft.com/office/drawing/2014/main" val="1816091974"/>
                    </a:ext>
                  </a:extLst>
                </a:gridCol>
                <a:gridCol w="2909474">
                  <a:extLst>
                    <a:ext uri="{9D8B030D-6E8A-4147-A177-3AD203B41FA5}">
                      <a16:colId xmlns:a16="http://schemas.microsoft.com/office/drawing/2014/main" val="2314148368"/>
                    </a:ext>
                  </a:extLst>
                </a:gridCol>
                <a:gridCol w="2909474">
                  <a:extLst>
                    <a:ext uri="{9D8B030D-6E8A-4147-A177-3AD203B41FA5}">
                      <a16:colId xmlns:a16="http://schemas.microsoft.com/office/drawing/2014/main" val="3261296080"/>
                    </a:ext>
                  </a:extLst>
                </a:gridCol>
              </a:tblGrid>
              <a:tr h="540981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Transceiver</a:t>
                      </a:r>
                      <a:r>
                        <a:rPr lang="en-US" sz="2000" baseline="0" dirty="0"/>
                        <a:t> 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000" dirty="0"/>
                        <a:t>Anechoic Chamber Test</a:t>
                      </a:r>
                    </a:p>
                    <a:p>
                      <a:pPr algn="ctr"/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Long Range Test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4969524"/>
                  </a:ext>
                </a:extLst>
              </a:tr>
              <a:tr h="27667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TRX1 (New A)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-102dBm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-105dBm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7230538"/>
                  </a:ext>
                </a:extLst>
              </a:tr>
              <a:tr h="358101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TRX2 (New B)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---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-105dBm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6021377"/>
                  </a:ext>
                </a:extLst>
              </a:tr>
              <a:tr h="453181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TRX3  (New C)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---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-103 </a:t>
                      </a:r>
                      <a:r>
                        <a:rPr lang="en-US" sz="2000" dirty="0" err="1"/>
                        <a:t>dBm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1905627"/>
                  </a:ext>
                </a:extLst>
              </a:tr>
              <a:tr h="70557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TRX4 (2U Only)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-101 </a:t>
                      </a:r>
                      <a:r>
                        <a:rPr lang="en-US" sz="2000" dirty="0" err="1"/>
                        <a:t>dBm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-104 </a:t>
                      </a:r>
                      <a:r>
                        <a:rPr lang="en-US" sz="2000" dirty="0" err="1"/>
                        <a:t>dBm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76815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057330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11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819597" y="0"/>
            <a:ext cx="34852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2400" b="1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UHF UPLINK BUDGET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6520"/>
            <a:ext cx="9144000" cy="4045652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2464409"/>
            <a:ext cx="9144000" cy="17742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4642172"/>
            <a:ext cx="9144000" cy="2215828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453039" y="567250"/>
            <a:ext cx="29167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Command Uplink GMSK</a:t>
            </a:r>
          </a:p>
        </p:txBody>
      </p:sp>
    </p:spTree>
    <p:extLst>
      <p:ext uri="{BB962C8B-B14F-4D97-AF65-F5344CB8AC3E}">
        <p14:creationId xmlns:p14="http://schemas.microsoft.com/office/powerpoint/2010/main" val="38796644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406"/>
          <p:cNvSpPr txBox="1">
            <a:spLocks noGrp="1"/>
          </p:cNvSpPr>
          <p:nvPr>
            <p:ph type="sldNum" idx="12"/>
          </p:nvPr>
        </p:nvSpPr>
        <p:spPr>
          <a:xfrm>
            <a:off x="6457950" y="6412995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sp>
        <p:nvSpPr>
          <p:cNvPr id="692" name="Google Shape;692;p406"/>
          <p:cNvSpPr txBox="1"/>
          <p:nvPr/>
        </p:nvSpPr>
        <p:spPr>
          <a:xfrm>
            <a:off x="1688951" y="115648"/>
            <a:ext cx="5959736" cy="468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Link Budget Comparison</a:t>
            </a:r>
            <a:endParaRPr sz="44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693" name="Google Shape;693;p406"/>
          <p:cNvGraphicFramePr/>
          <p:nvPr>
            <p:extLst>
              <p:ext uri="{D42A27DB-BD31-4B8C-83A1-F6EECF244321}">
                <p14:modId xmlns:p14="http://schemas.microsoft.com/office/powerpoint/2010/main" val="2955068543"/>
              </p:ext>
            </p:extLst>
          </p:nvPr>
        </p:nvGraphicFramePr>
        <p:xfrm>
          <a:off x="40650" y="974346"/>
          <a:ext cx="9062700" cy="23503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3384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02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681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23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22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801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496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248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BIRDS Project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Link Margin</a:t>
                      </a:r>
                      <a:endParaRPr sz="2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567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</a:t>
                      </a:r>
                      <a:r>
                        <a:rPr lang="en-US" sz="2000" u="none" strike="noStrike" cap="none" baseline="30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r>
                        <a:rPr lang="en-US" sz="20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Elevation</a:t>
                      </a:r>
                      <a:endParaRPr sz="2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</a:t>
                      </a:r>
                      <a:r>
                        <a:rPr lang="en-US" sz="2000" u="none" strike="noStrike" cap="none" baseline="30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r>
                        <a:rPr lang="en-US" sz="20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Elevation</a:t>
                      </a:r>
                      <a:endParaRPr sz="2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</a:t>
                      </a:r>
                      <a:r>
                        <a:rPr lang="en-US" sz="2000" u="none" strike="noStrike" cap="none" baseline="30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r>
                        <a:rPr lang="en-US" sz="20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Elevation</a:t>
                      </a:r>
                      <a:endParaRPr sz="2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30</a:t>
                      </a:r>
                      <a:r>
                        <a:rPr lang="en-US" sz="2000" u="none" strike="noStrike" cap="none" baseline="30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r>
                        <a:rPr lang="en-US" sz="20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Elevation</a:t>
                      </a:r>
                      <a:endParaRPr sz="2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60</a:t>
                      </a:r>
                      <a:r>
                        <a:rPr lang="en-US" sz="2000" u="none" strike="noStrike" cap="none" baseline="30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r>
                        <a:rPr lang="en-US" sz="20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Elevation</a:t>
                      </a:r>
                      <a:endParaRPr sz="2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80</a:t>
                      </a:r>
                      <a:r>
                        <a:rPr lang="en-US" sz="2000" u="none" strike="noStrike" cap="none" baseline="30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r>
                        <a:rPr lang="en-US" sz="20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Elevation</a:t>
                      </a:r>
                      <a:endParaRPr sz="2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04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BIRDS-3*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4.1 dB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5.9 dB</a:t>
                      </a:r>
                      <a:endParaRPr sz="2000" u="none" strike="noStrike" cap="none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7.4 dB</a:t>
                      </a:r>
                      <a:endParaRPr sz="2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9.9 dB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 dB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15.1 dB</a:t>
                      </a:r>
                      <a:endParaRPr sz="2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8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BIRDS-4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8.8 dB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10.5 dB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12.1 dB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14.5 dB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18.7 dB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19.8 dB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8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BIRDS-5FM</a:t>
                      </a:r>
                      <a:endParaRPr sz="2000" u="none" strike="noStrike" cap="none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7.7dB</a:t>
                      </a:r>
                      <a:endParaRPr sz="2000" u="none" strike="noStrike" cap="none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9.5dB</a:t>
                      </a:r>
                      <a:endParaRPr sz="2000" u="none" strike="noStrike" cap="none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11.0 dB</a:t>
                      </a:r>
                      <a:endParaRPr sz="2000" u="none" strike="noStrike" cap="none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13.5 dB</a:t>
                      </a:r>
                      <a:endParaRPr sz="2000" u="none" strike="noStrike" cap="none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17.7 dB</a:t>
                      </a:r>
                      <a:endParaRPr sz="2000" u="none" strike="noStrike" cap="none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18.70 dB</a:t>
                      </a:r>
                      <a:endParaRPr sz="2000" u="none" strike="noStrike" cap="none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94" name="Google Shape;694;p406"/>
          <p:cNvSpPr txBox="1"/>
          <p:nvPr/>
        </p:nvSpPr>
        <p:spPr>
          <a:xfrm>
            <a:off x="271775" y="3558320"/>
            <a:ext cx="8519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❑"/>
            </a:pPr>
            <a:r>
              <a:rPr lang="en-US" sz="24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*BIRDS-3 link margin calculation was based on in-orbit data. </a:t>
            </a:r>
            <a:endParaRPr dirty="0"/>
          </a:p>
        </p:txBody>
      </p:sp>
      <p:sp>
        <p:nvSpPr>
          <p:cNvPr id="695" name="Google Shape;695;p406"/>
          <p:cNvSpPr txBox="1"/>
          <p:nvPr/>
        </p:nvSpPr>
        <p:spPr>
          <a:xfrm>
            <a:off x="342472" y="4453328"/>
            <a:ext cx="87741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❑"/>
            </a:pPr>
            <a:r>
              <a:rPr lang="en-US" sz="24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BIRDS-4 link margin is </a:t>
            </a:r>
            <a:r>
              <a:rPr lang="en-US" sz="24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approx. 5 dB and </a:t>
            </a:r>
            <a:r>
              <a:rPr lang="en-US" sz="2400" b="1" dirty="0"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en-US" sz="24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better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than BIRDS-3 BIRDS-5 respectively.</a:t>
            </a:r>
            <a:endParaRPr sz="2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6" name="Google Shape;696;p406"/>
          <p:cNvSpPr txBox="1"/>
          <p:nvPr/>
        </p:nvSpPr>
        <p:spPr>
          <a:xfrm>
            <a:off x="271775" y="5425125"/>
            <a:ext cx="89154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❑"/>
            </a:pPr>
            <a:r>
              <a:rPr lang="en-US" sz="24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BIRDS-5 is </a:t>
            </a:r>
            <a:r>
              <a:rPr lang="en-US" sz="24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approx. </a:t>
            </a:r>
            <a:r>
              <a:rPr lang="en-US" sz="2400" b="1" dirty="0">
                <a:latin typeface="Calibri"/>
                <a:ea typeface="Calibri"/>
                <a:cs typeface="Calibri"/>
                <a:sym typeface="Calibri"/>
              </a:rPr>
              <a:t>4</a:t>
            </a:r>
            <a:r>
              <a:rPr lang="en-US" sz="24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dB 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better than BIRDS -3.</a:t>
            </a:r>
            <a:endParaRPr sz="2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66962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13</a:t>
            </a:fld>
            <a:endParaRPr lang="en-US"/>
          </a:p>
        </p:txBody>
      </p:sp>
      <p:sp>
        <p:nvSpPr>
          <p:cNvPr id="5" name="Google Shape;702;p255"/>
          <p:cNvSpPr txBox="1"/>
          <p:nvPr/>
        </p:nvSpPr>
        <p:spPr>
          <a:xfrm>
            <a:off x="1716008" y="-152028"/>
            <a:ext cx="6070893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UHF DOWNLINK BUDGET</a:t>
            </a:r>
            <a:endParaRPr sz="4400" b="1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428" y="491320"/>
            <a:ext cx="6191722" cy="349638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714" y="3970370"/>
            <a:ext cx="6208436" cy="288763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163862" y="6591870"/>
            <a:ext cx="4537189" cy="1862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8705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211607" y="4256095"/>
            <a:ext cx="8581134" cy="2601905"/>
          </a:xfrm>
        </p:spPr>
        <p:txBody>
          <a:bodyPr/>
          <a:lstStyle/>
          <a:p>
            <a:pPr marL="50800" indent="0">
              <a:buNone/>
            </a:pPr>
            <a:r>
              <a:rPr lang="en-US" b="1" dirty="0"/>
              <a:t>Note: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/>
              <a:t>All Transceiver Power Consumption is normal 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/>
              <a:t>No more Reset Problems</a:t>
            </a:r>
          </a:p>
          <a:p>
            <a:pPr marL="533400" lvl="1" indent="0">
              <a:buNone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200" b="1" dirty="0"/>
              <a:t>Long Range and Long Duration Transceiver Performance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14</a:t>
            </a:fld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0318880"/>
              </p:ext>
            </p:extLst>
          </p:nvPr>
        </p:nvGraphicFramePr>
        <p:xfrm>
          <a:off x="78714" y="828897"/>
          <a:ext cx="8846920" cy="3060261"/>
        </p:xfrm>
        <a:graphic>
          <a:graphicData uri="http://schemas.openxmlformats.org/drawingml/2006/table">
            <a:tbl>
              <a:tblPr firstRow="1" bandRow="1">
                <a:tableStyleId>{284E427A-3D55-4303-BF80-6455036E1DE7}</a:tableStyleId>
              </a:tblPr>
              <a:tblGrid>
                <a:gridCol w="1769384">
                  <a:extLst>
                    <a:ext uri="{9D8B030D-6E8A-4147-A177-3AD203B41FA5}">
                      <a16:colId xmlns:a16="http://schemas.microsoft.com/office/drawing/2014/main" val="493261970"/>
                    </a:ext>
                  </a:extLst>
                </a:gridCol>
                <a:gridCol w="2391313">
                  <a:extLst>
                    <a:ext uri="{9D8B030D-6E8A-4147-A177-3AD203B41FA5}">
                      <a16:colId xmlns:a16="http://schemas.microsoft.com/office/drawing/2014/main" val="3479853256"/>
                    </a:ext>
                  </a:extLst>
                </a:gridCol>
                <a:gridCol w="1362760">
                  <a:extLst>
                    <a:ext uri="{9D8B030D-6E8A-4147-A177-3AD203B41FA5}">
                      <a16:colId xmlns:a16="http://schemas.microsoft.com/office/drawing/2014/main" val="707851691"/>
                    </a:ext>
                  </a:extLst>
                </a:gridCol>
                <a:gridCol w="1554079">
                  <a:extLst>
                    <a:ext uri="{9D8B030D-6E8A-4147-A177-3AD203B41FA5}">
                      <a16:colId xmlns:a16="http://schemas.microsoft.com/office/drawing/2014/main" val="4035683835"/>
                    </a:ext>
                  </a:extLst>
                </a:gridCol>
                <a:gridCol w="1769384">
                  <a:extLst>
                    <a:ext uri="{9D8B030D-6E8A-4147-A177-3AD203B41FA5}">
                      <a16:colId xmlns:a16="http://schemas.microsoft.com/office/drawing/2014/main" val="3847994301"/>
                    </a:ext>
                  </a:extLst>
                </a:gridCol>
              </a:tblGrid>
              <a:tr h="557877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Satellite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Transceiver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Uplink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GMSK Downlink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796263"/>
                  </a:ext>
                </a:extLst>
              </a:tr>
              <a:tr h="39926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Satellite1_FM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TRX1-NewA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OK</a:t>
                      </a:r>
                      <a:endParaRPr kumimoji="0" lang="en-US" sz="2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OK</a:t>
                      </a:r>
                      <a:endParaRPr kumimoji="0" lang="en-US" sz="2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OK</a:t>
                      </a:r>
                      <a:endParaRPr kumimoji="0" lang="en-US" sz="2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9158919"/>
                  </a:ext>
                </a:extLst>
              </a:tr>
              <a:tr h="55787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Satellite2_FM</a:t>
                      </a:r>
                    </a:p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TRX2-New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OK</a:t>
                      </a:r>
                      <a:endParaRPr kumimoji="0" lang="en-US" sz="2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OK</a:t>
                      </a:r>
                      <a:endParaRPr kumimoji="0" lang="en-US" sz="2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OK</a:t>
                      </a:r>
                      <a:endParaRPr kumimoji="0" lang="en-US" sz="2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7079817"/>
                  </a:ext>
                </a:extLst>
              </a:tr>
              <a:tr h="55787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Satellite3_FM</a:t>
                      </a:r>
                    </a:p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TRX3-New</a:t>
                      </a:r>
                      <a:r>
                        <a:rPr lang="en-US" sz="20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OK</a:t>
                      </a:r>
                      <a:endParaRPr kumimoji="0" lang="en-US" sz="2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OK</a:t>
                      </a:r>
                      <a:endParaRPr kumimoji="0" lang="en-US" sz="2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OK</a:t>
                      </a:r>
                      <a:endParaRPr kumimoji="0" lang="en-US" sz="2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4263462"/>
                  </a:ext>
                </a:extLst>
              </a:tr>
              <a:tr h="55787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Satellite4_FM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TRX4_2U</a:t>
                      </a:r>
                      <a:r>
                        <a:rPr lang="en-US" sz="20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Only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OK</a:t>
                      </a:r>
                      <a:endParaRPr kumimoji="0" lang="en-US" sz="2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OK</a:t>
                      </a:r>
                      <a:endParaRPr kumimoji="0" lang="en-US" sz="2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OK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62386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728508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42824" y="1"/>
            <a:ext cx="8581134" cy="582534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VHF Test Setup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414" y="3799529"/>
            <a:ext cx="4642033" cy="261346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1140" y="582534"/>
            <a:ext cx="4013047" cy="504065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414" y="582534"/>
            <a:ext cx="4630879" cy="299921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5677" y="4466804"/>
            <a:ext cx="4105357" cy="231131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7644" y="6457890"/>
            <a:ext cx="4802918" cy="400110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Serial Cable Turn On and Off the Mission</a:t>
            </a:r>
          </a:p>
        </p:txBody>
      </p:sp>
      <p:sp>
        <p:nvSpPr>
          <p:cNvPr id="10" name="TextBox 9"/>
          <p:cNvSpPr txBox="1"/>
          <p:nvPr/>
        </p:nvSpPr>
        <p:spPr>
          <a:xfrm rot="19862971">
            <a:off x="7046871" y="3466998"/>
            <a:ext cx="2069734" cy="707886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Pointing and Calibration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33054" y="628842"/>
            <a:ext cx="1496868" cy="40011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GST Side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074513" y="3787647"/>
            <a:ext cx="1624030" cy="1323439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Mission: On/OFF with Serial Cable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267594" y="6277478"/>
            <a:ext cx="2646593" cy="40011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Satellite Side</a:t>
            </a:r>
          </a:p>
        </p:txBody>
      </p:sp>
    </p:spTree>
    <p:extLst>
      <p:ext uri="{BB962C8B-B14F-4D97-AF65-F5344CB8AC3E}">
        <p14:creationId xmlns:p14="http://schemas.microsoft.com/office/powerpoint/2010/main" val="12555657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5693" y="0"/>
            <a:ext cx="8581134" cy="60987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Long Range Test: VHF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</a:t>
            </a:fld>
            <a:endParaRPr lang="en-US"/>
          </a:p>
        </p:txBody>
      </p:sp>
      <p:sp>
        <p:nvSpPr>
          <p:cNvPr id="5" name="Text Placeholder 1"/>
          <p:cNvSpPr>
            <a:spLocks noGrp="1"/>
          </p:cNvSpPr>
          <p:nvPr>
            <p:ph type="body" idx="1"/>
          </p:nvPr>
        </p:nvSpPr>
        <p:spPr>
          <a:xfrm>
            <a:off x="-121957" y="719514"/>
            <a:ext cx="5164582" cy="6058606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en-US" sz="2400" dirty="0"/>
              <a:t>Measured Parameters: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 Radio Output Power: </a:t>
            </a:r>
          </a:p>
          <a:p>
            <a:pPr lvl="2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400" dirty="0"/>
              <a:t>Extremely Low Power: 17.3 </a:t>
            </a:r>
            <a:r>
              <a:rPr lang="en-US" sz="2400" dirty="0" err="1"/>
              <a:t>dBm</a:t>
            </a:r>
            <a:endParaRPr lang="en-US" sz="2400" dirty="0"/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Antenna Calibration</a:t>
            </a:r>
          </a:p>
          <a:p>
            <a:pPr lvl="2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400" dirty="0"/>
              <a:t>Check Consistence of the received power at the satellite antenna</a:t>
            </a:r>
          </a:p>
          <a:p>
            <a:pPr lvl="3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400" dirty="0"/>
              <a:t>Same Received Power for all antennas observed</a:t>
            </a:r>
          </a:p>
          <a:p>
            <a:pPr lvl="2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400" dirty="0"/>
              <a:t>Increase attenuation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1275" y="609870"/>
            <a:ext cx="3472725" cy="61682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 rot="19249148">
            <a:off x="6940114" y="2752305"/>
            <a:ext cx="2517791" cy="40011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Antenna Consistence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862082" y="464637"/>
            <a:ext cx="1258678" cy="400110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Position 1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199272" y="4557716"/>
            <a:ext cx="1258678" cy="400110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Position2 </a:t>
            </a:r>
          </a:p>
        </p:txBody>
      </p:sp>
      <p:sp>
        <p:nvSpPr>
          <p:cNvPr id="11" name="Right Arrow 10"/>
          <p:cNvSpPr/>
          <p:nvPr/>
        </p:nvSpPr>
        <p:spPr>
          <a:xfrm rot="8053700">
            <a:off x="7935271" y="890149"/>
            <a:ext cx="330812" cy="200055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7059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VHF Sensitivity Test Results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953520"/>
              </p:ext>
            </p:extLst>
          </p:nvPr>
        </p:nvGraphicFramePr>
        <p:xfrm>
          <a:off x="164691" y="1056970"/>
          <a:ext cx="8737400" cy="5274560"/>
        </p:xfrm>
        <a:graphic>
          <a:graphicData uri="http://schemas.openxmlformats.org/drawingml/2006/table">
            <a:tbl>
              <a:tblPr firstRow="1" bandRow="1">
                <a:tableStyleId>{43B1C800-3D57-4500-AFEB-24871629F80E}</a:tableStyleId>
              </a:tblPr>
              <a:tblGrid>
                <a:gridCol w="1092175">
                  <a:extLst>
                    <a:ext uri="{9D8B030D-6E8A-4147-A177-3AD203B41FA5}">
                      <a16:colId xmlns:a16="http://schemas.microsoft.com/office/drawing/2014/main" val="2739579405"/>
                    </a:ext>
                  </a:extLst>
                </a:gridCol>
                <a:gridCol w="1131492">
                  <a:extLst>
                    <a:ext uri="{9D8B030D-6E8A-4147-A177-3AD203B41FA5}">
                      <a16:colId xmlns:a16="http://schemas.microsoft.com/office/drawing/2014/main" val="4133234251"/>
                    </a:ext>
                  </a:extLst>
                </a:gridCol>
                <a:gridCol w="982639">
                  <a:extLst>
                    <a:ext uri="{9D8B030D-6E8A-4147-A177-3AD203B41FA5}">
                      <a16:colId xmlns:a16="http://schemas.microsoft.com/office/drawing/2014/main" val="2086998400"/>
                    </a:ext>
                  </a:extLst>
                </a:gridCol>
                <a:gridCol w="1162394">
                  <a:extLst>
                    <a:ext uri="{9D8B030D-6E8A-4147-A177-3AD203B41FA5}">
                      <a16:colId xmlns:a16="http://schemas.microsoft.com/office/drawing/2014/main" val="193872543"/>
                    </a:ext>
                  </a:extLst>
                </a:gridCol>
                <a:gridCol w="1092175">
                  <a:extLst>
                    <a:ext uri="{9D8B030D-6E8A-4147-A177-3AD203B41FA5}">
                      <a16:colId xmlns:a16="http://schemas.microsoft.com/office/drawing/2014/main" val="2750729259"/>
                    </a:ext>
                  </a:extLst>
                </a:gridCol>
                <a:gridCol w="1092175">
                  <a:extLst>
                    <a:ext uri="{9D8B030D-6E8A-4147-A177-3AD203B41FA5}">
                      <a16:colId xmlns:a16="http://schemas.microsoft.com/office/drawing/2014/main" val="2971274774"/>
                    </a:ext>
                  </a:extLst>
                </a:gridCol>
                <a:gridCol w="1092175">
                  <a:extLst>
                    <a:ext uri="{9D8B030D-6E8A-4147-A177-3AD203B41FA5}">
                      <a16:colId xmlns:a16="http://schemas.microsoft.com/office/drawing/2014/main" val="4258584173"/>
                    </a:ext>
                  </a:extLst>
                </a:gridCol>
                <a:gridCol w="1092175">
                  <a:extLst>
                    <a:ext uri="{9D8B030D-6E8A-4147-A177-3AD203B41FA5}">
                      <a16:colId xmlns:a16="http://schemas.microsoft.com/office/drawing/2014/main" val="2985490581"/>
                    </a:ext>
                  </a:extLst>
                </a:gridCol>
              </a:tblGrid>
              <a:tr h="800287">
                <a:tc>
                  <a:txBody>
                    <a:bodyPr/>
                    <a:lstStyle/>
                    <a:p>
                      <a:r>
                        <a:rPr lang="en-US" sz="2000" dirty="0"/>
                        <a:t>Attenuators (dB)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Total Attenuation (dB)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err="1"/>
                        <a:t>Pexp</a:t>
                      </a:r>
                      <a:endParaRPr lang="en-US" sz="2000" dirty="0"/>
                    </a:p>
                    <a:p>
                      <a:r>
                        <a:rPr lang="en-US" sz="2000" dirty="0"/>
                        <a:t>(</a:t>
                      </a:r>
                      <a:r>
                        <a:rPr lang="en-US" sz="2000" dirty="0" err="1"/>
                        <a:t>dBm</a:t>
                      </a:r>
                      <a:r>
                        <a:rPr lang="en-US" sz="20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000" dirty="0" err="1"/>
                        <a:t>Prx</a:t>
                      </a:r>
                      <a:endParaRPr lang="en-US" sz="2000" dirty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000" dirty="0"/>
                        <a:t>(</a:t>
                      </a:r>
                      <a:r>
                        <a:rPr lang="en-US" sz="2000" dirty="0" err="1"/>
                        <a:t>dBm</a:t>
                      </a:r>
                      <a:r>
                        <a:rPr lang="en-US" sz="2000" dirty="0"/>
                        <a:t>)</a:t>
                      </a:r>
                    </a:p>
                    <a:p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Sat1</a:t>
                      </a:r>
                    </a:p>
                    <a:p>
                      <a:r>
                        <a:rPr lang="en-US" sz="2000" dirty="0"/>
                        <a:t>(S.R)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Sat2</a:t>
                      </a:r>
                    </a:p>
                    <a:p>
                      <a:r>
                        <a:rPr lang="en-US" sz="2000" dirty="0"/>
                        <a:t>(S.R)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Sat3</a:t>
                      </a:r>
                    </a:p>
                    <a:p>
                      <a:r>
                        <a:rPr lang="en-US" sz="2000" dirty="0"/>
                        <a:t>(S.R)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Sat4</a:t>
                      </a:r>
                    </a:p>
                    <a:p>
                      <a:r>
                        <a:rPr lang="en-US" sz="2000" dirty="0"/>
                        <a:t>(S.R)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9698760"/>
                  </a:ext>
                </a:extLst>
              </a:tr>
              <a:tr h="49549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125.3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-98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-98.2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/>
                          <a:cs typeface="Times New Roman"/>
                          <a:sym typeface="Arial"/>
                        </a:rPr>
                        <a:t>4/4</a:t>
                      </a:r>
                      <a:endParaRPr kumimoji="0" lang="en-US" sz="2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/>
                        <a:cs typeface="Times New Roman"/>
                        <a:sym typeface="Arial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/>
                          <a:cs typeface="Times New Roman"/>
                          <a:sym typeface="Arial"/>
                        </a:rPr>
                        <a:t>4/4</a:t>
                      </a:r>
                      <a:endParaRPr kumimoji="0" lang="en-US" sz="2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/>
                        <a:cs typeface="Times New Roman"/>
                        <a:sym typeface="Arial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/>
                          <a:cs typeface="Times New Roman"/>
                          <a:sym typeface="Arial"/>
                        </a:rPr>
                        <a:t>4/4</a:t>
                      </a:r>
                      <a:endParaRPr kumimoji="0" lang="en-US" sz="2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/>
                        <a:cs typeface="Times New Roman"/>
                        <a:sym typeface="Arial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/>
                          <a:cs typeface="Times New Roman"/>
                          <a:sym typeface="Arial"/>
                        </a:rPr>
                        <a:t>4/4</a:t>
                      </a:r>
                      <a:endParaRPr kumimoji="0" lang="en-US" sz="2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/>
                        <a:cs typeface="Times New Roman"/>
                        <a:sym typeface="Arial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5186958"/>
                  </a:ext>
                </a:extLst>
              </a:tr>
              <a:tr h="49549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127.3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-100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-100.1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/>
                          <a:cs typeface="Times New Roman"/>
                          <a:sym typeface="Arial"/>
                        </a:rPr>
                        <a:t>4/4</a:t>
                      </a:r>
                      <a:endParaRPr kumimoji="0" lang="en-US" sz="2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/>
                        <a:cs typeface="Times New Roman"/>
                        <a:sym typeface="Arial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/>
                          <a:cs typeface="Times New Roman"/>
                          <a:sym typeface="Arial"/>
                        </a:rPr>
                        <a:t>4/4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/>
                          <a:cs typeface="Times New Roman"/>
                          <a:sym typeface="Arial"/>
                        </a:rPr>
                        <a:t>4/4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/>
                          <a:cs typeface="Times New Roman"/>
                          <a:sym typeface="Arial"/>
                        </a:rPr>
                        <a:t>4/4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2440952"/>
                  </a:ext>
                </a:extLst>
              </a:tr>
              <a:tr h="49549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128.3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-101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-101.2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/>
                          <a:cs typeface="Times New Roman"/>
                          <a:sym typeface="Arial"/>
                        </a:rPr>
                        <a:t>3/4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/>
                          <a:cs typeface="Times New Roman"/>
                          <a:sym typeface="Arial"/>
                        </a:rPr>
                        <a:t>4/4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/>
                          <a:cs typeface="Times New Roman"/>
                          <a:sym typeface="Arial"/>
                        </a:rPr>
                        <a:t>4/4</a:t>
                      </a: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/>
                          <a:cs typeface="Times New Roman"/>
                          <a:sym typeface="Arial"/>
                        </a:rPr>
                        <a:t>4/4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1038470"/>
                  </a:ext>
                </a:extLst>
              </a:tr>
              <a:tr h="49549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130.3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-103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-103.1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/>
                          <a:cs typeface="Times New Roman"/>
                          <a:sym typeface="Arial"/>
                        </a:rPr>
                        <a:t>1/4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/>
                          <a:cs typeface="Times New Roman"/>
                          <a:sym typeface="Arial"/>
                        </a:rPr>
                        <a:t>3/4</a:t>
                      </a: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/>
                          <a:cs typeface="Times New Roman"/>
                          <a:sym typeface="Arial"/>
                        </a:rPr>
                        <a:t>4/4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/>
                          <a:cs typeface="Times New Roman"/>
                          <a:sym typeface="Arial"/>
                        </a:rPr>
                        <a:t>2/4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3581460"/>
                  </a:ext>
                </a:extLst>
              </a:tr>
              <a:tr h="49549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132.3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-105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-104.8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/>
                          <a:cs typeface="Times New Roman"/>
                          <a:sym typeface="Arial"/>
                        </a:rPr>
                        <a:t>0/4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/>
                          <a:cs typeface="Times New Roman"/>
                          <a:sym typeface="Arial"/>
                        </a:rPr>
                        <a:t>0/4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/>
                          <a:cs typeface="Times New Roman"/>
                          <a:sym typeface="Arial"/>
                        </a:rPr>
                        <a:t>1/4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/>
                          <a:cs typeface="Times New Roman"/>
                          <a:sym typeface="Arial"/>
                        </a:rPr>
                        <a:t>0/4</a:t>
                      </a:r>
                      <a:endParaRPr kumimoji="0" lang="en-US" sz="2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/>
                        <a:cs typeface="Times New Roman"/>
                        <a:sym typeface="Arial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9600875"/>
                  </a:ext>
                </a:extLst>
              </a:tr>
              <a:tr h="49549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82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134.3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-107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-106.9</a:t>
                      </a: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/>
                          <a:cs typeface="Times New Roman"/>
                          <a:sym typeface="Arial"/>
                        </a:rPr>
                        <a:t>0/4</a:t>
                      </a:r>
                      <a:endParaRPr kumimoji="0" lang="en-US" sz="2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/>
                        <a:cs typeface="Times New Roman"/>
                        <a:sym typeface="Arial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/>
                          <a:cs typeface="Times New Roman"/>
                          <a:sym typeface="Arial"/>
                        </a:rPr>
                        <a:t>0/4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/>
                          <a:cs typeface="Times New Roman"/>
                          <a:sym typeface="Arial"/>
                        </a:rPr>
                        <a:t>0/4</a:t>
                      </a:r>
                      <a:endParaRPr kumimoji="0" lang="en-US" sz="2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/>
                        <a:cs typeface="Times New Roman"/>
                        <a:sym typeface="Arial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/>
                          <a:cs typeface="Times New Roman"/>
                          <a:sym typeface="Arial"/>
                        </a:rPr>
                        <a:t>0/4</a:t>
                      </a:r>
                      <a:endParaRPr kumimoji="0" lang="en-US" sz="2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/>
                        <a:cs typeface="Times New Roman"/>
                        <a:sym typeface="Arial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0373380"/>
                  </a:ext>
                </a:extLst>
              </a:tr>
              <a:tr h="49549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135.3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-108</a:t>
                      </a: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-108.0</a:t>
                      </a: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/>
                          <a:cs typeface="Times New Roman"/>
                          <a:sym typeface="Arial"/>
                        </a:rPr>
                        <a:t>0/4</a:t>
                      </a:r>
                      <a:endParaRPr kumimoji="0" lang="en-US" sz="2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/>
                        <a:cs typeface="Times New Roman"/>
                        <a:sym typeface="Arial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/>
                          <a:cs typeface="Times New Roman"/>
                          <a:sym typeface="Arial"/>
                        </a:rPr>
                        <a:t>0/4</a:t>
                      </a:r>
                      <a:endParaRPr kumimoji="0" lang="en-US" sz="2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/>
                        <a:cs typeface="Times New Roman"/>
                        <a:sym typeface="Arial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/>
                          <a:cs typeface="Times New Roman"/>
                          <a:sym typeface="Arial"/>
                        </a:rPr>
                        <a:t>0/4</a:t>
                      </a:r>
                      <a:endParaRPr kumimoji="0" lang="en-US" sz="2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/>
                        <a:cs typeface="Times New Roman"/>
                        <a:sym typeface="Arial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/>
                          <a:cs typeface="Times New Roman"/>
                          <a:sym typeface="Arial"/>
                        </a:rPr>
                        <a:t>0/4</a:t>
                      </a:r>
                      <a:endParaRPr kumimoji="0" lang="en-US" sz="2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/>
                        <a:cs typeface="Times New Roman"/>
                        <a:sym typeface="Arial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5758046"/>
                  </a:ext>
                </a:extLst>
              </a:tr>
              <a:tr h="49549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145.3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-118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----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/>
                          <a:cs typeface="Times New Roman"/>
                          <a:sym typeface="Arial"/>
                        </a:rPr>
                        <a:t>0/4</a:t>
                      </a:r>
                      <a:endParaRPr kumimoji="0" lang="en-US" sz="2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/>
                        <a:cs typeface="Times New Roman"/>
                        <a:sym typeface="Arial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/>
                          <a:cs typeface="Times New Roman"/>
                          <a:sym typeface="Arial"/>
                        </a:rPr>
                        <a:t>0/4</a:t>
                      </a:r>
                      <a:endParaRPr kumimoji="0" lang="en-US" sz="2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/>
                        <a:cs typeface="Times New Roman"/>
                        <a:sym typeface="Arial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/>
                          <a:cs typeface="Times New Roman"/>
                          <a:sym typeface="Arial"/>
                        </a:rPr>
                        <a:t>0/4</a:t>
                      </a:r>
                      <a:endParaRPr kumimoji="0" lang="en-US" sz="2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/>
                        <a:cs typeface="Times New Roman"/>
                        <a:sym typeface="Arial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/>
                          <a:cs typeface="Times New Roman"/>
                          <a:sym typeface="Arial"/>
                        </a:rPr>
                        <a:t>0/4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0879416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242824" y="6333947"/>
            <a:ext cx="328808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S.R =&gt; Success Rate</a:t>
            </a:r>
          </a:p>
        </p:txBody>
      </p:sp>
    </p:spTree>
    <p:extLst>
      <p:ext uri="{BB962C8B-B14F-4D97-AF65-F5344CB8AC3E}">
        <p14:creationId xmlns:p14="http://schemas.microsoft.com/office/powerpoint/2010/main" val="39728940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06347" y="122830"/>
            <a:ext cx="8581134" cy="828897"/>
          </a:xfrm>
        </p:spPr>
        <p:txBody>
          <a:bodyPr>
            <a:normAutofit/>
          </a:bodyPr>
          <a:lstStyle/>
          <a:p>
            <a:r>
              <a:rPr lang="en-US" sz="3600" b="1" dirty="0"/>
              <a:t>Comparison of VHF Sensitivity Testing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7697571"/>
              </p:ext>
            </p:extLst>
          </p:nvPr>
        </p:nvGraphicFramePr>
        <p:xfrm>
          <a:off x="106347" y="1478886"/>
          <a:ext cx="8728422" cy="2652279"/>
        </p:xfrm>
        <a:graphic>
          <a:graphicData uri="http://schemas.openxmlformats.org/drawingml/2006/table">
            <a:tbl>
              <a:tblPr firstRow="1" bandRow="1">
                <a:tableStyleId>{35758FB7-9AC5-4552-8A53-C91805E547FA}</a:tableStyleId>
              </a:tblPr>
              <a:tblGrid>
                <a:gridCol w="2909474">
                  <a:extLst>
                    <a:ext uri="{9D8B030D-6E8A-4147-A177-3AD203B41FA5}">
                      <a16:colId xmlns:a16="http://schemas.microsoft.com/office/drawing/2014/main" val="1816091974"/>
                    </a:ext>
                  </a:extLst>
                </a:gridCol>
                <a:gridCol w="2909474">
                  <a:extLst>
                    <a:ext uri="{9D8B030D-6E8A-4147-A177-3AD203B41FA5}">
                      <a16:colId xmlns:a16="http://schemas.microsoft.com/office/drawing/2014/main" val="2314148368"/>
                    </a:ext>
                  </a:extLst>
                </a:gridCol>
                <a:gridCol w="2909474">
                  <a:extLst>
                    <a:ext uri="{9D8B030D-6E8A-4147-A177-3AD203B41FA5}">
                      <a16:colId xmlns:a16="http://schemas.microsoft.com/office/drawing/2014/main" val="3261296080"/>
                    </a:ext>
                  </a:extLst>
                </a:gridCol>
              </a:tblGrid>
              <a:tr h="540981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Transceiver</a:t>
                      </a:r>
                      <a:r>
                        <a:rPr lang="en-US" sz="2000" b="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Anechoic Chamber Test</a:t>
                      </a:r>
                    </a:p>
                    <a:p>
                      <a:pPr algn="ctr"/>
                      <a:endParaRPr 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Long Range Test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4969524"/>
                  </a:ext>
                </a:extLst>
              </a:tr>
              <a:tr h="27667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Sat1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-98</a:t>
                      </a:r>
                      <a:r>
                        <a:rPr lang="en-US" sz="2000" b="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b="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dBm</a:t>
                      </a:r>
                      <a:endParaRPr 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-101dBm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7230538"/>
                  </a:ext>
                </a:extLst>
              </a:tr>
              <a:tr h="36720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Sat2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-98</a:t>
                      </a:r>
                      <a:r>
                        <a:rPr lang="en-US" sz="2000" b="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b="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dBm</a:t>
                      </a:r>
                      <a:endParaRPr 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-103dBm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6021377"/>
                  </a:ext>
                </a:extLst>
              </a:tr>
              <a:tr h="45318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Sat3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-98</a:t>
                      </a:r>
                      <a:r>
                        <a:rPr lang="en-US" sz="2000" b="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b="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dBm</a:t>
                      </a:r>
                      <a:endParaRPr 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-103 </a:t>
                      </a:r>
                      <a:r>
                        <a:rPr lang="en-US" sz="2000" b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dBm</a:t>
                      </a:r>
                      <a:endParaRPr 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1905627"/>
                  </a:ext>
                </a:extLst>
              </a:tr>
              <a:tr h="70557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Sat4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-96 </a:t>
                      </a:r>
                      <a:r>
                        <a:rPr lang="en-US" sz="2000" b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dBm</a:t>
                      </a:r>
                      <a:endParaRPr 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-101dBm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76815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564851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42824" y="1"/>
            <a:ext cx="8581134" cy="539646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Uplink Budget VHF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6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50" y="539646"/>
            <a:ext cx="8912178" cy="398099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520644"/>
            <a:ext cx="8949128" cy="229948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2464409"/>
            <a:ext cx="9144000" cy="17742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89505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63927" y="-85118"/>
            <a:ext cx="8581134" cy="5860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UHF Test Setup Scenarios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823" y="3384643"/>
            <a:ext cx="4290567" cy="32179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4737" y="698178"/>
            <a:ext cx="4191842" cy="500190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937" y="698178"/>
            <a:ext cx="4244454" cy="238962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597564" y="695660"/>
            <a:ext cx="2917786" cy="400110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Pointing and Calibration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17589" y="5902651"/>
            <a:ext cx="2163733" cy="40011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Inside the GS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17589" y="2636060"/>
            <a:ext cx="2163734" cy="40011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Prepared Satellite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4494" y="4885898"/>
            <a:ext cx="4589506" cy="2003961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163353" y="6457890"/>
            <a:ext cx="2646593" cy="40011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Satellite Side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377981" y="1658540"/>
            <a:ext cx="1160895" cy="307777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GS Antenna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679864" y="3542232"/>
            <a:ext cx="2464136" cy="307777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Commercial Dipole Antenna</a:t>
            </a:r>
          </a:p>
        </p:txBody>
      </p:sp>
    </p:spTree>
    <p:extLst>
      <p:ext uri="{BB962C8B-B14F-4D97-AF65-F5344CB8AC3E}">
        <p14:creationId xmlns:p14="http://schemas.microsoft.com/office/powerpoint/2010/main" val="31724912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-82387" y="653905"/>
            <a:ext cx="5086446" cy="620409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en-US" sz="2200" dirty="0"/>
              <a:t>Measured Parameters: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z="2200" dirty="0"/>
              <a:t> Radio Output Power: </a:t>
            </a:r>
          </a:p>
          <a:p>
            <a:pPr lvl="2">
              <a:lnSpc>
                <a:spcPct val="100000"/>
              </a:lnSpc>
              <a:buFont typeface="Wingdings" panose="05000000000000000000" pitchFamily="2" charset="2"/>
              <a:buChar char="q"/>
            </a:pPr>
            <a:r>
              <a:rPr lang="en-US" sz="2200" dirty="0"/>
              <a:t>Low Power: 33.4 </a:t>
            </a:r>
            <a:r>
              <a:rPr lang="en-US" sz="2200" dirty="0" err="1"/>
              <a:t>dBm</a:t>
            </a:r>
            <a:endParaRPr lang="en-US" sz="2200" dirty="0"/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z="2200" dirty="0"/>
              <a:t>Measured Satellite CW Power from all Satellites: </a:t>
            </a:r>
          </a:p>
          <a:p>
            <a:pPr lvl="2">
              <a:lnSpc>
                <a:spcPct val="100000"/>
              </a:lnSpc>
              <a:buFont typeface="Wingdings" panose="05000000000000000000" pitchFamily="2" charset="2"/>
              <a:buChar char="q"/>
            </a:pPr>
            <a:r>
              <a:rPr lang="en-US" sz="2200" dirty="0"/>
              <a:t>CW Power: ~19dBm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z="2200" dirty="0"/>
              <a:t>GS Antenna Pointing</a:t>
            </a:r>
          </a:p>
          <a:p>
            <a:pPr lvl="2">
              <a:lnSpc>
                <a:spcPct val="100000"/>
              </a:lnSpc>
              <a:buFont typeface="Wingdings" panose="05000000000000000000" pitchFamily="2" charset="2"/>
              <a:buChar char="q"/>
            </a:pPr>
            <a:r>
              <a:rPr lang="en-US" sz="2200" dirty="0" err="1"/>
              <a:t>Az</a:t>
            </a:r>
            <a:r>
              <a:rPr lang="en-US" sz="2200" dirty="0"/>
              <a:t>: 327.79 </a:t>
            </a:r>
            <a:r>
              <a:rPr lang="en-US" sz="2200" dirty="0" err="1"/>
              <a:t>deg</a:t>
            </a:r>
            <a:r>
              <a:rPr lang="en-US" sz="2200" dirty="0"/>
              <a:t> </a:t>
            </a:r>
          </a:p>
          <a:p>
            <a:pPr lvl="2">
              <a:lnSpc>
                <a:spcPct val="100000"/>
              </a:lnSpc>
              <a:buFont typeface="Wingdings" panose="05000000000000000000" pitchFamily="2" charset="2"/>
              <a:buChar char="q"/>
            </a:pPr>
            <a:r>
              <a:rPr lang="en-US" sz="2200" dirty="0"/>
              <a:t>Elevation: -17.3 </a:t>
            </a:r>
            <a:r>
              <a:rPr lang="en-US" sz="2200" dirty="0" err="1"/>
              <a:t>deg</a:t>
            </a:r>
            <a:endParaRPr lang="en-US" sz="2200" dirty="0"/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z="2200" dirty="0"/>
              <a:t>Confirm Effective Uplink and Downlink Attenuation for all satellites</a:t>
            </a:r>
          </a:p>
          <a:p>
            <a:pPr lvl="2">
              <a:lnSpc>
                <a:spcPct val="100000"/>
              </a:lnSpc>
              <a:buFont typeface="Wingdings" panose="05000000000000000000" pitchFamily="2" charset="2"/>
              <a:buChar char="q"/>
            </a:pPr>
            <a:r>
              <a:rPr lang="en-US" dirty="0"/>
              <a:t>EUA=PTX(UL)-PRX(UL)</a:t>
            </a:r>
          </a:p>
          <a:p>
            <a:pPr lvl="2">
              <a:lnSpc>
                <a:spcPct val="100000"/>
              </a:lnSpc>
              <a:buFont typeface="Wingdings" panose="05000000000000000000" pitchFamily="2" charset="2"/>
              <a:buChar char="q"/>
            </a:pPr>
            <a:r>
              <a:rPr lang="en-US" dirty="0"/>
              <a:t>EDA=PTX(DL)-PRX(DL)</a:t>
            </a:r>
          </a:p>
          <a:p>
            <a:pPr lvl="2">
              <a:lnSpc>
                <a:spcPct val="100000"/>
              </a:lnSpc>
              <a:buFont typeface="Wingdings" panose="05000000000000000000" pitchFamily="2" charset="2"/>
              <a:buChar char="q"/>
            </a:pPr>
            <a:r>
              <a:rPr lang="en-US" dirty="0"/>
              <a:t>EUA equivalent to EDA</a:t>
            </a:r>
          </a:p>
          <a:p>
            <a:pPr marL="1016000" lvl="2" indent="0">
              <a:buNone/>
            </a:pPr>
            <a:r>
              <a:rPr lang="en-US" sz="2000" dirty="0"/>
              <a:t>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91628" y="-26358"/>
            <a:ext cx="8581134" cy="828897"/>
          </a:xfrm>
        </p:spPr>
        <p:txBody>
          <a:bodyPr>
            <a:normAutofit/>
          </a:bodyPr>
          <a:lstStyle/>
          <a:p>
            <a:r>
              <a:rPr lang="en-US" sz="3600" b="1" dirty="0"/>
              <a:t>UHF Long Range Test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8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3137484"/>
              </p:ext>
            </p:extLst>
          </p:nvPr>
        </p:nvGraphicFramePr>
        <p:xfrm>
          <a:off x="5004059" y="1107489"/>
          <a:ext cx="4139941" cy="3450484"/>
        </p:xfrm>
        <a:graphic>
          <a:graphicData uri="http://schemas.openxmlformats.org/drawingml/2006/table">
            <a:tbl>
              <a:tblPr firstRow="1" bandRow="1">
                <a:tableStyleId>{775DCB02-9BB8-47FD-8907-85C794F793BA}</a:tableStyleId>
              </a:tblPr>
              <a:tblGrid>
                <a:gridCol w="1078174">
                  <a:extLst>
                    <a:ext uri="{9D8B030D-6E8A-4147-A177-3AD203B41FA5}">
                      <a16:colId xmlns:a16="http://schemas.microsoft.com/office/drawing/2014/main" val="3180401720"/>
                    </a:ext>
                  </a:extLst>
                </a:gridCol>
                <a:gridCol w="1497131">
                  <a:extLst>
                    <a:ext uri="{9D8B030D-6E8A-4147-A177-3AD203B41FA5}">
                      <a16:colId xmlns:a16="http://schemas.microsoft.com/office/drawing/2014/main" val="3652869376"/>
                    </a:ext>
                  </a:extLst>
                </a:gridCol>
                <a:gridCol w="765713">
                  <a:extLst>
                    <a:ext uri="{9D8B030D-6E8A-4147-A177-3AD203B41FA5}">
                      <a16:colId xmlns:a16="http://schemas.microsoft.com/office/drawing/2014/main" val="3663311362"/>
                    </a:ext>
                  </a:extLst>
                </a:gridCol>
                <a:gridCol w="798923">
                  <a:extLst>
                    <a:ext uri="{9D8B030D-6E8A-4147-A177-3AD203B41FA5}">
                      <a16:colId xmlns:a16="http://schemas.microsoft.com/office/drawing/2014/main" val="4067612238"/>
                    </a:ext>
                  </a:extLst>
                </a:gridCol>
              </a:tblGrid>
              <a:tr h="623115">
                <a:tc>
                  <a:txBody>
                    <a:bodyPr/>
                    <a:lstStyle/>
                    <a:p>
                      <a:r>
                        <a:rPr lang="en-US" sz="1800" dirty="0"/>
                        <a:t>Satellite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Transceiver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EUA</a:t>
                      </a:r>
                    </a:p>
                    <a:p>
                      <a:r>
                        <a:rPr lang="en-US" sz="1800" dirty="0"/>
                        <a:t>(dB)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EDA (dB)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6259801"/>
                  </a:ext>
                </a:extLst>
              </a:tr>
              <a:tr h="623115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Sat1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TRX1:</a:t>
                      </a:r>
                      <a:r>
                        <a:rPr lang="en-US" sz="1800" baseline="0" dirty="0"/>
                        <a:t> </a:t>
                      </a:r>
                    </a:p>
                    <a:p>
                      <a:pPr algn="ctr"/>
                      <a:r>
                        <a:rPr lang="en-US" sz="1800" baseline="0" dirty="0"/>
                        <a:t>New A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79.9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79.5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2310311"/>
                  </a:ext>
                </a:extLst>
              </a:tr>
              <a:tr h="623115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Sat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TRX2:</a:t>
                      </a:r>
                      <a:r>
                        <a:rPr lang="en-US" sz="1800" baseline="0" dirty="0"/>
                        <a:t> </a:t>
                      </a:r>
                    </a:p>
                    <a:p>
                      <a:pPr algn="ctr"/>
                      <a:r>
                        <a:rPr lang="en-US" sz="1800" baseline="0" dirty="0"/>
                        <a:t>New B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79.9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78.0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9754813"/>
                  </a:ext>
                </a:extLst>
              </a:tr>
              <a:tr h="623115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Sat3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TRX3:</a:t>
                      </a:r>
                      <a:r>
                        <a:rPr lang="en-US" sz="1800" baseline="0" dirty="0"/>
                        <a:t> </a:t>
                      </a:r>
                    </a:p>
                    <a:p>
                      <a:pPr algn="ctr"/>
                      <a:r>
                        <a:rPr lang="en-US" sz="1800" baseline="0" dirty="0"/>
                        <a:t>New C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80.4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80.0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6580898"/>
                  </a:ext>
                </a:extLst>
              </a:tr>
              <a:tr h="890164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Sat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TRX4:</a:t>
                      </a:r>
                      <a:r>
                        <a:rPr lang="en-US" sz="1800" baseline="0" dirty="0"/>
                        <a:t> </a:t>
                      </a:r>
                    </a:p>
                    <a:p>
                      <a:pPr algn="ctr"/>
                      <a:r>
                        <a:rPr lang="en-US" sz="1800" baseline="0" dirty="0"/>
                        <a:t>2U Only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80.4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79.4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63101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855702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UHF Uplink Sensitivity Results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9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1331902"/>
              </p:ext>
            </p:extLst>
          </p:nvPr>
        </p:nvGraphicFramePr>
        <p:xfrm>
          <a:off x="164691" y="1056970"/>
          <a:ext cx="8737400" cy="5175310"/>
        </p:xfrm>
        <a:graphic>
          <a:graphicData uri="http://schemas.openxmlformats.org/drawingml/2006/table">
            <a:tbl>
              <a:tblPr firstRow="1" bandRow="1">
                <a:tableStyleId>{43B1C800-3D57-4500-AFEB-24871629F80E}</a:tableStyleId>
              </a:tblPr>
              <a:tblGrid>
                <a:gridCol w="1092175">
                  <a:extLst>
                    <a:ext uri="{9D8B030D-6E8A-4147-A177-3AD203B41FA5}">
                      <a16:colId xmlns:a16="http://schemas.microsoft.com/office/drawing/2014/main" val="2739579405"/>
                    </a:ext>
                  </a:extLst>
                </a:gridCol>
                <a:gridCol w="1213379">
                  <a:extLst>
                    <a:ext uri="{9D8B030D-6E8A-4147-A177-3AD203B41FA5}">
                      <a16:colId xmlns:a16="http://schemas.microsoft.com/office/drawing/2014/main" val="4133234251"/>
                    </a:ext>
                  </a:extLst>
                </a:gridCol>
                <a:gridCol w="900752">
                  <a:extLst>
                    <a:ext uri="{9D8B030D-6E8A-4147-A177-3AD203B41FA5}">
                      <a16:colId xmlns:a16="http://schemas.microsoft.com/office/drawing/2014/main" val="2086998400"/>
                    </a:ext>
                  </a:extLst>
                </a:gridCol>
                <a:gridCol w="1162394">
                  <a:extLst>
                    <a:ext uri="{9D8B030D-6E8A-4147-A177-3AD203B41FA5}">
                      <a16:colId xmlns:a16="http://schemas.microsoft.com/office/drawing/2014/main" val="193872543"/>
                    </a:ext>
                  </a:extLst>
                </a:gridCol>
                <a:gridCol w="1092175">
                  <a:extLst>
                    <a:ext uri="{9D8B030D-6E8A-4147-A177-3AD203B41FA5}">
                      <a16:colId xmlns:a16="http://schemas.microsoft.com/office/drawing/2014/main" val="2750729259"/>
                    </a:ext>
                  </a:extLst>
                </a:gridCol>
                <a:gridCol w="1092175">
                  <a:extLst>
                    <a:ext uri="{9D8B030D-6E8A-4147-A177-3AD203B41FA5}">
                      <a16:colId xmlns:a16="http://schemas.microsoft.com/office/drawing/2014/main" val="2971274774"/>
                    </a:ext>
                  </a:extLst>
                </a:gridCol>
                <a:gridCol w="1092175">
                  <a:extLst>
                    <a:ext uri="{9D8B030D-6E8A-4147-A177-3AD203B41FA5}">
                      <a16:colId xmlns:a16="http://schemas.microsoft.com/office/drawing/2014/main" val="4258584173"/>
                    </a:ext>
                  </a:extLst>
                </a:gridCol>
                <a:gridCol w="1092175">
                  <a:extLst>
                    <a:ext uri="{9D8B030D-6E8A-4147-A177-3AD203B41FA5}">
                      <a16:colId xmlns:a16="http://schemas.microsoft.com/office/drawing/2014/main" val="2985490581"/>
                    </a:ext>
                  </a:extLst>
                </a:gridCol>
              </a:tblGrid>
              <a:tr h="800287">
                <a:tc>
                  <a:txBody>
                    <a:bodyPr/>
                    <a:lstStyle/>
                    <a:p>
                      <a:r>
                        <a:rPr lang="en-US" sz="2000" dirty="0"/>
                        <a:t>Attenuators (dB)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Total Attenuation (dB)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err="1"/>
                        <a:t>Pexp</a:t>
                      </a:r>
                      <a:endParaRPr lang="en-US" sz="2000" dirty="0"/>
                    </a:p>
                    <a:p>
                      <a:r>
                        <a:rPr lang="en-US" sz="2000" dirty="0"/>
                        <a:t>(</a:t>
                      </a:r>
                      <a:r>
                        <a:rPr lang="en-US" sz="2000" dirty="0" err="1"/>
                        <a:t>dBm</a:t>
                      </a:r>
                      <a:r>
                        <a:rPr lang="en-US" sz="20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000" dirty="0" err="1"/>
                        <a:t>Prx</a:t>
                      </a:r>
                      <a:endParaRPr lang="en-US" sz="2000" dirty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000" dirty="0"/>
                        <a:t>(</a:t>
                      </a:r>
                      <a:r>
                        <a:rPr lang="en-US" sz="2000" dirty="0" err="1"/>
                        <a:t>dBm</a:t>
                      </a:r>
                      <a:r>
                        <a:rPr lang="en-US" sz="2000" dirty="0"/>
                        <a:t>)</a:t>
                      </a:r>
                    </a:p>
                    <a:p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Sat1</a:t>
                      </a:r>
                    </a:p>
                    <a:p>
                      <a:r>
                        <a:rPr lang="en-US" sz="2000" dirty="0"/>
                        <a:t>(S.R)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Sat2</a:t>
                      </a:r>
                    </a:p>
                    <a:p>
                      <a:r>
                        <a:rPr lang="en-US" sz="2000" dirty="0"/>
                        <a:t>(S.R)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Sat3</a:t>
                      </a:r>
                    </a:p>
                    <a:p>
                      <a:r>
                        <a:rPr lang="en-US" sz="2000" dirty="0"/>
                        <a:t>(S.R)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Sat4</a:t>
                      </a:r>
                    </a:p>
                    <a:p>
                      <a:r>
                        <a:rPr lang="en-US" sz="2000" dirty="0"/>
                        <a:t>(S.R)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9698760"/>
                  </a:ext>
                </a:extLst>
              </a:tr>
              <a:tr h="49549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149.9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-94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 -94.5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/>
                          <a:cs typeface="Times New Roman"/>
                          <a:sym typeface="Arial"/>
                        </a:rPr>
                        <a:t>6/6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/>
                          <a:cs typeface="Times New Roman"/>
                          <a:sym typeface="Arial"/>
                        </a:rPr>
                        <a:t>6/6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/>
                          <a:cs typeface="Times New Roman"/>
                          <a:sym typeface="Arial"/>
                        </a:rPr>
                        <a:t>6/6</a:t>
                      </a:r>
                      <a:endParaRPr kumimoji="0" lang="en-US" sz="2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/>
                        <a:cs typeface="Times New Roman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/>
                          <a:cs typeface="Times New Roman"/>
                          <a:sym typeface="Arial"/>
                        </a:rPr>
                        <a:t>6/6</a:t>
                      </a:r>
                      <a:endParaRPr kumimoji="0" lang="en-US" sz="2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/>
                        <a:cs typeface="Times New Roman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5186958"/>
                  </a:ext>
                </a:extLst>
              </a:tr>
              <a:tr h="49549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155.9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-100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-99.8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/>
                          <a:cs typeface="Times New Roman"/>
                          <a:sym typeface="Arial"/>
                        </a:rPr>
                        <a:t>6/6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/>
                          <a:cs typeface="Times New Roman"/>
                          <a:sym typeface="Arial"/>
                        </a:rPr>
                        <a:t>6/6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/>
                          <a:cs typeface="Times New Roman"/>
                          <a:sym typeface="Arial"/>
                        </a:rPr>
                        <a:t>6/6</a:t>
                      </a:r>
                      <a:endParaRPr kumimoji="0" lang="en-US" sz="2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/>
                        <a:cs typeface="Times New Roman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/>
                          <a:cs typeface="Times New Roman"/>
                          <a:sym typeface="Arial"/>
                        </a:rPr>
                        <a:t>6/6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2440952"/>
                  </a:ext>
                </a:extLst>
              </a:tr>
              <a:tr h="49549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157.9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-102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-101.7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/>
                          <a:cs typeface="Times New Roman"/>
                          <a:sym typeface="Arial"/>
                        </a:rPr>
                        <a:t>6/6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/>
                          <a:cs typeface="Times New Roman"/>
                          <a:sym typeface="Arial"/>
                        </a:rPr>
                        <a:t>6/6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/>
                          <a:cs typeface="Times New Roman"/>
                          <a:sym typeface="Arial"/>
                        </a:rPr>
                        <a:t>6/6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/>
                          <a:cs typeface="Times New Roman"/>
                          <a:sym typeface="Arial"/>
                        </a:rPr>
                        <a:t>6/6</a:t>
                      </a:r>
                    </a:p>
                    <a:p>
                      <a:pPr algn="ctr"/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1038470"/>
                  </a:ext>
                </a:extLst>
              </a:tr>
              <a:tr h="49549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158.9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-103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-102.6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/>
                          <a:cs typeface="Times New Roman"/>
                          <a:sym typeface="Arial"/>
                        </a:rPr>
                        <a:t>6/6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/>
                          <a:cs typeface="Times New Roman"/>
                          <a:sym typeface="Arial"/>
                        </a:rPr>
                        <a:t>6/6</a:t>
                      </a:r>
                      <a:endParaRPr kumimoji="0" lang="en-US" sz="2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/>
                        <a:cs typeface="Times New Roman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/>
                          <a:cs typeface="Times New Roman"/>
                          <a:sym typeface="Arial"/>
                        </a:rPr>
                        <a:t>6/6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5/6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3581460"/>
                  </a:ext>
                </a:extLst>
              </a:tr>
              <a:tr h="49549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159.9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-104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-103.4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/>
                          <a:cs typeface="Times New Roman"/>
                          <a:sym typeface="Arial"/>
                        </a:rPr>
                        <a:t>6/6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/>
                          <a:cs typeface="Times New Roman"/>
                          <a:sym typeface="Arial"/>
                        </a:rPr>
                        <a:t>6/6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5/6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3/6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9600875"/>
                  </a:ext>
                </a:extLst>
              </a:tr>
              <a:tr h="49549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160.9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-105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-104.6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4/6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5/6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/>
                          <a:cs typeface="Times New Roman"/>
                          <a:sym typeface="Arial"/>
                        </a:rPr>
                        <a:t>1/6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/>
                          <a:cs typeface="Times New Roman"/>
                          <a:sym typeface="Arial"/>
                        </a:rPr>
                        <a:t>4/6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0373380"/>
                  </a:ext>
                </a:extLst>
              </a:tr>
              <a:tr h="49549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82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161.9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-106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-105.5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4/6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5/6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/>
                          <a:cs typeface="Times New Roman"/>
                          <a:sym typeface="Arial"/>
                        </a:rPr>
                        <a:t>0/6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/>
                          <a:cs typeface="Times New Roman"/>
                          <a:sym typeface="Arial"/>
                        </a:rPr>
                        <a:t>2/6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5758046"/>
                  </a:ext>
                </a:extLst>
              </a:tr>
              <a:tr h="49549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162.9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-107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-106.6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1/6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2/6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/>
                          <a:cs typeface="Times New Roman"/>
                          <a:sym typeface="Arial"/>
                        </a:rPr>
                        <a:t>0/6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/>
                          <a:cs typeface="Times New Roman"/>
                          <a:sym typeface="Arial"/>
                        </a:rPr>
                        <a:t>0/6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0879416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242824" y="6333947"/>
            <a:ext cx="328808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S.R =&gt; Success Rate</a:t>
            </a:r>
          </a:p>
        </p:txBody>
      </p:sp>
    </p:spTree>
    <p:extLst>
      <p:ext uri="{BB962C8B-B14F-4D97-AF65-F5344CB8AC3E}">
        <p14:creationId xmlns:p14="http://schemas.microsoft.com/office/powerpoint/2010/main" val="13482261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4f36c48d-e3b9-4352-b4b0-d2376bdcfd88">
      <Terms xmlns="http://schemas.microsoft.com/office/infopath/2007/PartnerControls"/>
    </lcf76f155ced4ddcb4097134ff3c332f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ドキュメント" ma:contentTypeID="0x010100AD616CD01331DD469F1A4B5C06288371" ma:contentTypeVersion="15" ma:contentTypeDescription="新しいドキュメントを作成します。" ma:contentTypeScope="" ma:versionID="78a29bd912dd0d06d78843bb30e83757">
  <xsd:schema xmlns:xsd="http://www.w3.org/2001/XMLSchema" xmlns:xs="http://www.w3.org/2001/XMLSchema" xmlns:p="http://schemas.microsoft.com/office/2006/metadata/properties" xmlns:ns2="4f36c48d-e3b9-4352-b4b0-d2376bdcfd88" xmlns:ns3="fac83314-3432-45eb-8a2d-03036ec14c79" targetNamespace="http://schemas.microsoft.com/office/2006/metadata/properties" ma:root="true" ma:fieldsID="a60548078be57daf9ace91c3f195c642" ns2:_="" ns3:_="">
    <xsd:import namespace="4f36c48d-e3b9-4352-b4b0-d2376bdcfd88"/>
    <xsd:import namespace="fac83314-3432-45eb-8a2d-03036ec14c7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LengthInSecond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ServiceLocation" minOccurs="0"/>
                <xsd:element ref="ns3:SharedWithUsers" minOccurs="0"/>
                <xsd:element ref="ns3:SharedWithDetails" minOccurs="0"/>
                <xsd:element ref="ns2:lcf76f155ced4ddcb4097134ff3c332f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f36c48d-e3b9-4352-b4b0-d2376bdcfd8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LengthInSeconds" ma:index="12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lcf76f155ced4ddcb4097134ff3c332f" ma:index="22" nillable="true" ma:taxonomy="true" ma:internalName="lcf76f155ced4ddcb4097134ff3c332f" ma:taxonomyFieldName="MediaServiceImageTags" ma:displayName="画像タグ" ma:readOnly="false" ma:fieldId="{5cf76f15-5ced-4ddc-b409-7134ff3c332f}" ma:taxonomyMulti="true" ma:sspId="4ff13f57-c2f9-47ee-807d-4f367a1673df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ac83314-3432-45eb-8a2d-03036ec14c79" elementFormDefault="qualified">
    <xsd:import namespace="http://schemas.microsoft.com/office/2006/documentManagement/types"/>
    <xsd:import namespace="http://schemas.microsoft.com/office/infopath/2007/PartnerControls"/>
    <xsd:element name="SharedWithUsers" ma:index="19" nillable="true" ma:displayName="共有相手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0" nillable="true" ma:displayName="共有相手の詳細情報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コンテンツ タイプ"/>
        <xsd:element ref="dc:title" minOccurs="0" maxOccurs="1" ma:index="4" ma:displayName="タイトル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A7A3F30-FEC1-4CBE-83B8-E74408D3A31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54922B2-6A95-49DB-B942-B42E567DE4BB}">
  <ds:schemaRefs>
    <ds:schemaRef ds:uri="http://www.w3.org/XML/1998/namespace"/>
    <ds:schemaRef ds:uri="http://schemas.microsoft.com/office/2006/documentManagement/types"/>
    <ds:schemaRef ds:uri="http://schemas.microsoft.com/office/2006/metadata/properties"/>
    <ds:schemaRef ds:uri="http://schemas.openxmlformats.org/package/2006/metadata/core-properties"/>
    <ds:schemaRef ds:uri="http://purl.org/dc/dcmitype/"/>
    <ds:schemaRef ds:uri="http://purl.org/dc/elements/1.1/"/>
    <ds:schemaRef ds:uri="4f36c48d-e3b9-4352-b4b0-d2376bdcfd88"/>
    <ds:schemaRef ds:uri="http://schemas.microsoft.com/office/infopath/2007/PartnerControls"/>
    <ds:schemaRef ds:uri="fac83314-3432-45eb-8a2d-03036ec14c79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08840476-2ADF-4C53-B3B7-7D7748A46B64}"/>
</file>

<file path=docProps/app.xml><?xml version="1.0" encoding="utf-8"?>
<Properties xmlns="http://schemas.openxmlformats.org/officeDocument/2006/extended-properties" xmlns:vt="http://schemas.openxmlformats.org/officeDocument/2006/docPropsVTypes">
  <TotalTime>3228</TotalTime>
  <Words>748</Words>
  <Application>Microsoft Office PowerPoint</Application>
  <PresentationFormat>On-screen Show (4:3)</PresentationFormat>
  <Paragraphs>345</Paragraphs>
  <Slides>14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Office Theme</vt:lpstr>
      <vt:lpstr>BIRDS-5</vt:lpstr>
      <vt:lpstr>VHF Test Setup</vt:lpstr>
      <vt:lpstr>Long Range Test: VHF </vt:lpstr>
      <vt:lpstr>VHF Sensitivity Test Results</vt:lpstr>
      <vt:lpstr>Comparison of VHF Sensitivity Testing</vt:lpstr>
      <vt:lpstr>Uplink Budget VHF</vt:lpstr>
      <vt:lpstr>UHF Test Setup Scenarios</vt:lpstr>
      <vt:lpstr>UHF Long Range Test</vt:lpstr>
      <vt:lpstr>UHF Uplink Sensitivity Results</vt:lpstr>
      <vt:lpstr>Comparison of UHFSensitivity Testing</vt:lpstr>
      <vt:lpstr>PowerPoint Presentation</vt:lpstr>
      <vt:lpstr>PowerPoint Presentation</vt:lpstr>
      <vt:lpstr>PowerPoint Presentation</vt:lpstr>
      <vt:lpstr>Long Range and Long Duration Transceiver Performance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BIRDS-5</dc:title>
  <dc:creator>Keenan Chatar</dc:creator>
  <cp:lastModifiedBy>Nyamukondiwa Ramson</cp:lastModifiedBy>
  <cp:revision>125</cp:revision>
  <dcterms:created xsi:type="dcterms:W3CDTF">2020-08-23T07:18:37Z</dcterms:created>
  <dcterms:modified xsi:type="dcterms:W3CDTF">2022-06-03T02:13:41Z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0x010100AD616CD01331DD469F1A4B5C06288371</vt:lpwstr>
  </property>
  <property fmtid="{D5CDD505-2E9C-101B-9397-08002B2CF9AE}" pid="3" name="MediaServiceImageTags">
    <vt:lpwstr/>
  </property>
</Properties>
</file>